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4" r:id="rId6"/>
    <p:sldId id="259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3" autoAdjust="0"/>
    <p:restoredTop sz="94660"/>
  </p:normalViewPr>
  <p:slideViewPr>
    <p:cSldViewPr snapToGrid="0">
      <p:cViewPr varScale="1">
        <p:scale>
          <a:sx n="80" d="100"/>
          <a:sy n="80" d="100"/>
        </p:scale>
        <p:origin x="19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arcticdomainawarenesscenter.org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326" y="1887357"/>
            <a:ext cx="7758113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216942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15326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2691932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41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30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60710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407312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867945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665191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97461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241283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599847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701256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695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950228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859520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670559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081226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9257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4714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6485990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68794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21675472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060" y="2605425"/>
            <a:ext cx="3089676" cy="1312429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 userDrawn="1"/>
        </p:nvSpPr>
        <p:spPr>
          <a:xfrm>
            <a:off x="3297196" y="3917854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Research for the Arctic Operator…</a:t>
            </a:r>
          </a:p>
        </p:txBody>
      </p:sp>
      <p:sp>
        <p:nvSpPr>
          <p:cNvPr id="10" name="Subtitle 2"/>
          <p:cNvSpPr txBox="1">
            <a:spLocks/>
          </p:cNvSpPr>
          <p:nvPr userDrawn="1"/>
        </p:nvSpPr>
        <p:spPr>
          <a:xfrm>
            <a:off x="5767386" y="4213129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For Today and For</a:t>
            </a:r>
            <a:r>
              <a:rPr lang="en-US" sz="1800" baseline="0" dirty="0">
                <a:latin typeface="Franklin Gothic Book" panose="020B0503020102020204" pitchFamily="34" charset="0"/>
              </a:rPr>
              <a:t> the Future</a:t>
            </a:r>
            <a:endParaRPr lang="en-US" sz="1800" dirty="0">
              <a:latin typeface="Franklin Gothic Book" panose="020B05030201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145" y="2947497"/>
            <a:ext cx="3709608" cy="590928"/>
          </a:xfrm>
          <a:prstGeom prst="rect">
            <a:avLst/>
          </a:prstGeom>
        </p:spPr>
      </p:pic>
      <p:sp>
        <p:nvSpPr>
          <p:cNvPr id="15" name="Subtitle 2"/>
          <p:cNvSpPr txBox="1">
            <a:spLocks/>
          </p:cNvSpPr>
          <p:nvPr userDrawn="1"/>
        </p:nvSpPr>
        <p:spPr>
          <a:xfrm>
            <a:off x="0" y="4639731"/>
            <a:ext cx="12191999" cy="422245"/>
          </a:xfrm>
          <a:prstGeom prst="rect">
            <a:avLst/>
          </a:prstGeo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  <a:hlinkClick r:id="rId4"/>
              </a:rPr>
              <a:t>https://arcticdomainawarenesscenter.org</a:t>
            </a:r>
            <a:r>
              <a:rPr lang="en-US" sz="1800" dirty="0">
                <a:latin typeface="Franklin Gothic Book" panose="020B0503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7595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304" y="6129047"/>
            <a:ext cx="1491819" cy="63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911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E1ED23D-F5B9-4098-9DE9-AC7107B0EAB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6072" y="0"/>
            <a:ext cx="3766458" cy="326571"/>
          </a:xfrm>
        </p:spPr>
        <p:txBody>
          <a:bodyPr/>
          <a:lstStyle/>
          <a:p>
            <a:r>
              <a:rPr lang="en-US" dirty="0"/>
              <a:t>ADAC’s Arctic C-ICE March 16-17, 2021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B5A972D-B8D6-5F45-8E50-2D92861DA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086" y="2835274"/>
            <a:ext cx="10515600" cy="593726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On behalf of the Arctic Domain Awareness Center (ADAC) and the University of Alaska…</a:t>
            </a:r>
          </a:p>
        </p:txBody>
      </p:sp>
      <p:sp>
        <p:nvSpPr>
          <p:cNvPr id="9" name="Document 8">
            <a:extLst>
              <a:ext uri="{FF2B5EF4-FFF2-40B4-BE49-F238E27FC236}">
                <a16:creationId xmlns:a16="http://schemas.microsoft.com/office/drawing/2014/main" id="{68E88756-5C3A-3242-A1FF-7E0DC227271E}"/>
              </a:ext>
            </a:extLst>
          </p:cNvPr>
          <p:cNvSpPr/>
          <p:nvPr/>
        </p:nvSpPr>
        <p:spPr>
          <a:xfrm>
            <a:off x="0" y="0"/>
            <a:ext cx="12192000" cy="2498272"/>
          </a:xfrm>
          <a:prstGeom prst="flowChartDocumen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98F80A-2C1C-0E47-A3CD-5301B87EE5FC}"/>
              </a:ext>
            </a:extLst>
          </p:cNvPr>
          <p:cNvSpPr/>
          <p:nvPr/>
        </p:nvSpPr>
        <p:spPr>
          <a:xfrm>
            <a:off x="1230086" y="3132137"/>
            <a:ext cx="9728616" cy="30162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Welcome</a:t>
            </a:r>
            <a:r>
              <a:rPr lang="en-US" sz="5400" dirty="0">
                <a:ln w="0"/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  <a:p>
            <a:pPr algn="ctr"/>
            <a:r>
              <a:rPr lang="en-US" sz="4000" b="0" i="1" cap="none" spc="0" dirty="0">
                <a:ln w="0"/>
                <a:solidFill>
                  <a:schemeClr val="tx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to the </a:t>
            </a:r>
          </a:p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2021 Arctic Challenges, Innovations, and Commerce Expo (Arctic C-ICE) </a:t>
            </a:r>
          </a:p>
        </p:txBody>
      </p:sp>
    </p:spTree>
    <p:extLst>
      <p:ext uri="{BB962C8B-B14F-4D97-AF65-F5344CB8AC3E}">
        <p14:creationId xmlns:p14="http://schemas.microsoft.com/office/powerpoint/2010/main" val="1794354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FBAA72B-E35D-4AC1-BC7D-4E5F940B6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16" y="295751"/>
            <a:ext cx="10515600" cy="593726"/>
          </a:xfrm>
        </p:spPr>
        <p:txBody>
          <a:bodyPr/>
          <a:lstStyle/>
          <a:p>
            <a:pPr algn="ctr"/>
            <a:r>
              <a:rPr lang="en-US" dirty="0"/>
              <a:t>Technical Overview of the Expo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4D451CB0-DE19-DB41-AAC7-780FE97EA45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-106362"/>
            <a:ext cx="3733799" cy="457199"/>
          </a:xfrm>
        </p:spPr>
        <p:txBody>
          <a:bodyPr/>
          <a:lstStyle/>
          <a:p>
            <a:r>
              <a:rPr lang="en-US" dirty="0"/>
              <a:t>ADAC’s Arctic C-ICE March 16-17, 2021: Day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DC8772-800E-6145-827D-B29BB22ED53F}"/>
              </a:ext>
            </a:extLst>
          </p:cNvPr>
          <p:cNvSpPr/>
          <p:nvPr/>
        </p:nvSpPr>
        <p:spPr>
          <a:xfrm>
            <a:off x="0" y="752950"/>
            <a:ext cx="869202" cy="9176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4E98CC-A325-8D46-A827-8003B5ACE159}"/>
              </a:ext>
            </a:extLst>
          </p:cNvPr>
          <p:cNvSpPr txBox="1"/>
          <p:nvPr/>
        </p:nvSpPr>
        <p:spPr>
          <a:xfrm>
            <a:off x="867585" y="1015399"/>
            <a:ext cx="408297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arcticdomainawarenesscenter.org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AE796B-CFA5-7140-B9FA-228CBF50F552}"/>
              </a:ext>
            </a:extLst>
          </p:cNvPr>
          <p:cNvSpPr/>
          <p:nvPr/>
        </p:nvSpPr>
        <p:spPr>
          <a:xfrm>
            <a:off x="0" y="1796538"/>
            <a:ext cx="869202" cy="9176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</a:t>
            </a:r>
          </a:p>
        </p:txBody>
      </p:sp>
      <p:pic>
        <p:nvPicPr>
          <p:cNvPr id="26" name="Picture 25" descr="Graphical user interface&#10;&#10;Description automatically generated">
            <a:extLst>
              <a:ext uri="{FF2B5EF4-FFF2-40B4-BE49-F238E27FC236}">
                <a16:creationId xmlns:a16="http://schemas.microsoft.com/office/drawing/2014/main" id="{6D4F0745-7E5E-904B-A4C6-8E2873331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545" y="1701844"/>
            <a:ext cx="2481140" cy="2004512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13838A5C-4151-E04B-A627-0AC17814A4FE}"/>
              </a:ext>
            </a:extLst>
          </p:cNvPr>
          <p:cNvSpPr/>
          <p:nvPr/>
        </p:nvSpPr>
        <p:spPr>
          <a:xfrm>
            <a:off x="2155437" y="1529770"/>
            <a:ext cx="1111356" cy="439272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7B70474-2853-304E-8F9E-CC16C8D126F0}"/>
              </a:ext>
            </a:extLst>
          </p:cNvPr>
          <p:cNvSpPr/>
          <p:nvPr/>
        </p:nvSpPr>
        <p:spPr>
          <a:xfrm>
            <a:off x="0" y="3910553"/>
            <a:ext cx="869202" cy="9176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</p:txBody>
      </p:sp>
      <p:pic>
        <p:nvPicPr>
          <p:cNvPr id="34" name="Picture 33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7315DA2D-B003-7C48-B2D7-21966962D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543" y="4046076"/>
            <a:ext cx="2527142" cy="1843274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95D2F84B-3A44-B544-8391-BFBA2EB9C9F1}"/>
              </a:ext>
            </a:extLst>
          </p:cNvPr>
          <p:cNvSpPr/>
          <p:nvPr/>
        </p:nvSpPr>
        <p:spPr>
          <a:xfrm>
            <a:off x="2755451" y="5491764"/>
            <a:ext cx="1022684" cy="410852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CA7CB6E-F2B8-114F-ACE6-611539BEC91E}"/>
              </a:ext>
            </a:extLst>
          </p:cNvPr>
          <p:cNvSpPr/>
          <p:nvPr/>
        </p:nvSpPr>
        <p:spPr>
          <a:xfrm>
            <a:off x="5712699" y="740183"/>
            <a:ext cx="869202" cy="9176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</a:t>
            </a:r>
          </a:p>
        </p:txBody>
      </p:sp>
      <p:pic>
        <p:nvPicPr>
          <p:cNvPr id="42" name="Picture 41" descr="Graphical user interface&#10;&#10;Description automatically generated">
            <a:extLst>
              <a:ext uri="{FF2B5EF4-FFF2-40B4-BE49-F238E27FC236}">
                <a16:creationId xmlns:a16="http://schemas.microsoft.com/office/drawing/2014/main" id="{8B22FE61-7AFF-3C47-88B4-46A552035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101" y="1015399"/>
            <a:ext cx="4021404" cy="2583447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15055F7-3C34-8546-BC01-C3C272FC33D2}"/>
              </a:ext>
            </a:extLst>
          </p:cNvPr>
          <p:cNvSpPr/>
          <p:nvPr/>
        </p:nvSpPr>
        <p:spPr>
          <a:xfrm>
            <a:off x="8196837" y="3558406"/>
            <a:ext cx="127266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and/or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pic>
        <p:nvPicPr>
          <p:cNvPr id="45" name="Picture 4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0F52C5BD-8E7B-9047-B2C9-B0A339EE3F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837" y="4046076"/>
            <a:ext cx="4054668" cy="2264295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286DC1CA-3AFF-654F-AA9B-C0855CE95463}"/>
              </a:ext>
            </a:extLst>
          </p:cNvPr>
          <p:cNvSpPr/>
          <p:nvPr/>
        </p:nvSpPr>
        <p:spPr>
          <a:xfrm>
            <a:off x="7132635" y="3898767"/>
            <a:ext cx="1272668" cy="470619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Click, computer cursor, interactive, mouse, mouse pointer, pointer clicking  icon - Download on Iconfinder">
            <a:extLst>
              <a:ext uri="{FF2B5EF4-FFF2-40B4-BE49-F238E27FC236}">
                <a16:creationId xmlns:a16="http://schemas.microsoft.com/office/drawing/2014/main" id="{9A1E5FE6-721F-A041-97DB-8CD21B2A7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303" y="2144626"/>
            <a:ext cx="888999" cy="88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Click, computer cursor, interactive, mouse, mouse pointer, pointer clicking  icon - Download on Iconfinder">
            <a:extLst>
              <a:ext uri="{FF2B5EF4-FFF2-40B4-BE49-F238E27FC236}">
                <a16:creationId xmlns:a16="http://schemas.microsoft.com/office/drawing/2014/main" id="{EBFC520E-7FD8-774A-A48F-10A9BA76A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837" y="5132132"/>
            <a:ext cx="888999" cy="88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92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in a suit and tie&#10;&#10;Description automatically generated with medium confidence">
            <a:extLst>
              <a:ext uri="{FF2B5EF4-FFF2-40B4-BE49-F238E27FC236}">
                <a16:creationId xmlns:a16="http://schemas.microsoft.com/office/drawing/2014/main" id="{31B54EA0-101E-5B4A-8C33-3D3F4EF1F1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575" y="1493811"/>
            <a:ext cx="4443412" cy="4443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613F92A-27B8-4897-9A0C-1608D2480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823411"/>
            <a:ext cx="5753100" cy="1122749"/>
          </a:xfr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/>
              <a:t>Maj Gen (ret) Randy “Church” Kee</a:t>
            </a:r>
          </a:p>
          <a:p>
            <a:pPr marL="0" indent="0" algn="ctr">
              <a:buNone/>
            </a:pPr>
            <a:r>
              <a:rPr lang="en-US" dirty="0"/>
              <a:t>Executive Director of the Arctic Domain Awareness Center (ADAC)</a:t>
            </a:r>
          </a:p>
        </p:txBody>
      </p:sp>
      <p:sp>
        <p:nvSpPr>
          <p:cNvPr id="14" name="Title 4">
            <a:extLst>
              <a:ext uri="{FF2B5EF4-FFF2-40B4-BE49-F238E27FC236}">
                <a16:creationId xmlns:a16="http://schemas.microsoft.com/office/drawing/2014/main" id="{873F6A6A-1AD0-4EEB-9BDD-2A5B8343B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5174"/>
            <a:ext cx="10515600" cy="5937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An Introduction to ADAC and the Context of this Expo</a:t>
            </a:r>
            <a:br>
              <a:rPr lang="en-US" dirty="0"/>
            </a:br>
            <a:r>
              <a:rPr lang="en-US" sz="2700" i="1" dirty="0"/>
              <a:t>Presented by…</a:t>
            </a:r>
            <a:endParaRPr lang="en-US" i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9766A18-7FBD-7441-A91D-0FC4A596A3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52803"/>
            <a:ext cx="3147934" cy="310243"/>
          </a:xfrm>
        </p:spPr>
        <p:txBody>
          <a:bodyPr/>
          <a:lstStyle/>
          <a:p>
            <a:r>
              <a:rPr lang="en-US" dirty="0"/>
              <a:t>ADAC’s Arctic C-ICE March 16-17: Day 1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F11ED26-11E6-074C-8782-DD8C3C83B5A6}"/>
              </a:ext>
            </a:extLst>
          </p:cNvPr>
          <p:cNvSpPr txBox="1">
            <a:spLocks/>
          </p:cNvSpPr>
          <p:nvPr/>
        </p:nvSpPr>
        <p:spPr>
          <a:xfrm>
            <a:off x="9323883" y="0"/>
            <a:ext cx="2868118" cy="3102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0745-0810 AKDT/1145-1210 EDT</a:t>
            </a:r>
          </a:p>
        </p:txBody>
      </p:sp>
    </p:spTree>
    <p:extLst>
      <p:ext uri="{BB962C8B-B14F-4D97-AF65-F5344CB8AC3E}">
        <p14:creationId xmlns:p14="http://schemas.microsoft.com/office/powerpoint/2010/main" val="3151448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34B3CD4-1011-BF42-8B81-704AC11B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50" y="361949"/>
            <a:ext cx="11063990" cy="89613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Introductory Keynote Presentation: </a:t>
            </a:r>
            <a:r>
              <a:rPr lang="en-US" sz="3200" i="1" dirty="0"/>
              <a:t>Arctic Innovation &amp; Technology</a:t>
            </a:r>
            <a:br>
              <a:rPr lang="en-US" i="1" dirty="0"/>
            </a:br>
            <a:r>
              <a:rPr lang="en-US" sz="2700" i="1" dirty="0"/>
              <a:t>Presented by…</a:t>
            </a:r>
            <a:endParaRPr lang="en-US" i="1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5D088AA-E820-DA4E-B354-9692109184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1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6B3FD1D-2195-EB4C-A621-D105579E867F}"/>
              </a:ext>
            </a:extLst>
          </p:cNvPr>
          <p:cNvSpPr txBox="1">
            <a:spLocks/>
          </p:cNvSpPr>
          <p:nvPr/>
        </p:nvSpPr>
        <p:spPr>
          <a:xfrm>
            <a:off x="9323883" y="0"/>
            <a:ext cx="2868118" cy="3102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0810-0850 AKDT/1210-1250 EDT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2B55ED1-9379-B149-95BE-D49DE267D224}"/>
              </a:ext>
            </a:extLst>
          </p:cNvPr>
          <p:cNvSpPr txBox="1">
            <a:spLocks/>
          </p:cNvSpPr>
          <p:nvPr/>
        </p:nvSpPr>
        <p:spPr>
          <a:xfrm>
            <a:off x="5567399" y="1750109"/>
            <a:ext cx="6493888" cy="393272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Mr. Mead Treadwell</a:t>
            </a:r>
          </a:p>
          <a:p>
            <a:pPr marL="0" indent="0" algn="ctr">
              <a:buNone/>
            </a:pPr>
            <a:r>
              <a:rPr lang="en-US" dirty="0"/>
              <a:t>Co-Chair, The Wilson Center Polar Institute</a:t>
            </a:r>
          </a:p>
          <a:p>
            <a:pPr marL="0" indent="0" algn="ctr">
              <a:buNone/>
            </a:pPr>
            <a:r>
              <a:rPr lang="en-US" dirty="0"/>
              <a:t>Lieutenant Governor of Alaska (2010-14)</a:t>
            </a:r>
          </a:p>
          <a:p>
            <a:pPr marL="0" indent="0" algn="ctr">
              <a:buNone/>
            </a:pPr>
            <a:r>
              <a:rPr lang="en-US" dirty="0"/>
              <a:t>Chair, US Arctic Research Commission (2006-2010)</a:t>
            </a:r>
          </a:p>
          <a:p>
            <a:pPr marL="0" indent="0" algn="ctr">
              <a:buNone/>
            </a:pPr>
            <a:r>
              <a:rPr lang="en-US" dirty="0"/>
              <a:t>Chair/CEO </a:t>
            </a:r>
            <a:r>
              <a:rPr lang="en-US" dirty="0" err="1"/>
              <a:t>Qilak</a:t>
            </a:r>
            <a:r>
              <a:rPr lang="en-US" dirty="0"/>
              <a:t> LNG</a:t>
            </a:r>
          </a:p>
          <a:p>
            <a:pPr marL="0" indent="0" algn="ctr">
              <a:buNone/>
            </a:pPr>
            <a:r>
              <a:rPr lang="en-US" dirty="0"/>
              <a:t>Vice Chair, Alaska, A2A Rail</a:t>
            </a:r>
          </a:p>
          <a:p>
            <a:pPr marL="0" indent="0" algn="ctr">
              <a:buNone/>
            </a:pPr>
            <a:r>
              <a:rPr lang="en-US" dirty="0"/>
              <a:t>Chair, Iridium Polar Advisory Board</a:t>
            </a:r>
          </a:p>
        </p:txBody>
      </p:sp>
      <p:pic>
        <p:nvPicPr>
          <p:cNvPr id="34" name="Content Placeholder 33" descr="A person smiling for the picture&#10;&#10;Description automatically generated with medium confidence">
            <a:extLst>
              <a:ext uri="{FF2B5EF4-FFF2-40B4-BE49-F238E27FC236}">
                <a16:creationId xmlns:a16="http://schemas.microsoft.com/office/drawing/2014/main" id="{51B3DD74-6BCC-7944-B4BC-330EF601BE3C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3" y="1617847"/>
            <a:ext cx="5246558" cy="4197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7258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54B49-F8E2-7A46-BBA3-83269E6E7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68537"/>
            <a:ext cx="10515600" cy="1133475"/>
          </a:xfrm>
        </p:spPr>
        <p:txBody>
          <a:bodyPr/>
          <a:lstStyle/>
          <a:p>
            <a:pPr algn="ctr"/>
            <a:r>
              <a:rPr lang="en-US" dirty="0"/>
              <a:t>Break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FB139-05C1-C747-BF41-EFF7491C1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21089" y="3455989"/>
            <a:ext cx="4737122" cy="1500187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0850-0900 AKDT/1250-1300 EDT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A4AFB3C-8C50-D145-A172-D00636D191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1</a:t>
            </a:r>
          </a:p>
        </p:txBody>
      </p:sp>
    </p:spTree>
    <p:extLst>
      <p:ext uri="{BB962C8B-B14F-4D97-AF65-F5344CB8AC3E}">
        <p14:creationId xmlns:p14="http://schemas.microsoft.com/office/powerpoint/2010/main" val="2894194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erson wearing a suit and tie&#10;&#10;Description automatically generated with medium confidence">
            <a:extLst>
              <a:ext uri="{FF2B5EF4-FFF2-40B4-BE49-F238E27FC236}">
                <a16:creationId xmlns:a16="http://schemas.microsoft.com/office/drawing/2014/main" id="{0CA267FC-A401-E946-B86A-90C5B0F70D8A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3" b="12673"/>
          <a:stretch>
            <a:fillRect/>
          </a:stretch>
        </p:blipFill>
        <p:spPr>
          <a:xfrm>
            <a:off x="329803" y="1896154"/>
            <a:ext cx="205740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Placeholder 2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FC3E978-6C03-4F47-B7EE-520EB2F0DBC2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8" r="20238"/>
          <a:stretch>
            <a:fillRect/>
          </a:stretch>
        </p:blipFill>
        <p:spPr>
          <a:xfrm>
            <a:off x="7437438" y="1895475"/>
            <a:ext cx="205740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Placeholder 17" descr="A person wearing glasses&#10;&#10;Description automatically generated with low confidence">
            <a:extLst>
              <a:ext uri="{FF2B5EF4-FFF2-40B4-BE49-F238E27FC236}">
                <a16:creationId xmlns:a16="http://schemas.microsoft.com/office/drawing/2014/main" id="{9C4F1527-850A-5649-A315-BD67C0C85C94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8" r="16858"/>
          <a:stretch>
            <a:fillRect/>
          </a:stretch>
        </p:blipFill>
        <p:spPr>
          <a:xfrm>
            <a:off x="5067300" y="1930853"/>
            <a:ext cx="205740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Placeholder 11" descr="A person standing on a boat&#10;&#10;Description automatically generated with medium confidence">
            <a:extLst>
              <a:ext uri="{FF2B5EF4-FFF2-40B4-BE49-F238E27FC236}">
                <a16:creationId xmlns:a16="http://schemas.microsoft.com/office/drawing/2014/main" id="{2853F887-0D08-CC42-A8DC-7FFA9AB7EE8E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7" b="6027"/>
          <a:stretch>
            <a:fillRect/>
          </a:stretch>
        </p:blipFill>
        <p:spPr>
          <a:xfrm>
            <a:off x="2697955" y="1930853"/>
            <a:ext cx="205740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Placeholder 34" descr="A picture containing wall, indoor, person, person&#10;&#10;Description automatically generated">
            <a:extLst>
              <a:ext uri="{FF2B5EF4-FFF2-40B4-BE49-F238E27FC236}">
                <a16:creationId xmlns:a16="http://schemas.microsoft.com/office/drawing/2014/main" id="{0C393E50-62AD-9C40-AD01-330B21C2E04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05988" y="1895475"/>
            <a:ext cx="205740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Title 12">
            <a:extLst>
              <a:ext uri="{FF2B5EF4-FFF2-40B4-BE49-F238E27FC236}">
                <a16:creationId xmlns:a16="http://schemas.microsoft.com/office/drawing/2014/main" id="{870BBEDB-2C44-4C5E-9E7A-5857132B5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4558"/>
            <a:ext cx="12192000" cy="767030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Track #1: Exploration </a:t>
            </a:r>
            <a:r>
              <a:rPr lang="en-US" sz="3200" i="1" dirty="0"/>
              <a:t>– Emerging Solutions to the Arctic Communication Challenge</a:t>
            </a:r>
            <a:br>
              <a:rPr lang="en-US" sz="3200" i="1" dirty="0"/>
            </a:br>
            <a:r>
              <a:rPr lang="en-US" sz="2400" i="1" dirty="0"/>
              <a:t>Presented by…</a:t>
            </a:r>
            <a:endParaRPr lang="en-US" sz="3200" i="1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22E9DFA6-8D01-CE40-8FB7-7049A6EACF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1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47F9BB7-38B5-8342-A285-F87F16E1FB90}"/>
              </a:ext>
            </a:extLst>
          </p:cNvPr>
          <p:cNvSpPr txBox="1">
            <a:spLocks/>
          </p:cNvSpPr>
          <p:nvPr/>
        </p:nvSpPr>
        <p:spPr>
          <a:xfrm>
            <a:off x="9323883" y="0"/>
            <a:ext cx="2868118" cy="3102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0900-0930 AKDT/1300-1330 EDT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FF41772E-DA4E-314B-BC6E-33C178E84BBE}"/>
              </a:ext>
            </a:extLst>
          </p:cNvPr>
          <p:cNvSpPr txBox="1">
            <a:spLocks/>
          </p:cNvSpPr>
          <p:nvPr/>
        </p:nvSpPr>
        <p:spPr>
          <a:xfrm>
            <a:off x="329803" y="4376038"/>
            <a:ext cx="2057400" cy="168184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/>
              <a:t>Bruce Heinrich</a:t>
            </a:r>
          </a:p>
          <a:p>
            <a:pPr marL="0" indent="0" algn="ctr">
              <a:buNone/>
            </a:pPr>
            <a:r>
              <a:rPr lang="en-US" sz="1600" dirty="0"/>
              <a:t>Program Director, Maritime Warfare Systems, ASRC Federal Mission Solutions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1E01F407-C1F0-6047-82A4-9305980BE8E7}"/>
              </a:ext>
            </a:extLst>
          </p:cNvPr>
          <p:cNvSpPr txBox="1">
            <a:spLocks/>
          </p:cNvSpPr>
          <p:nvPr/>
        </p:nvSpPr>
        <p:spPr>
          <a:xfrm>
            <a:off x="2697955" y="4604637"/>
            <a:ext cx="2057400" cy="122464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/>
              <a:t>Mike </a:t>
            </a:r>
            <a:r>
              <a:rPr lang="en-US" sz="1800" b="1" dirty="0" err="1"/>
              <a:t>Berenato</a:t>
            </a:r>
            <a:r>
              <a:rPr lang="en-US" sz="1800" b="1" dirty="0"/>
              <a:t> </a:t>
            </a:r>
            <a:r>
              <a:rPr lang="en-US" sz="1600" dirty="0"/>
              <a:t>Solutions Architect with ASRC Federal Mission Solutions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4F42F15F-A0F2-1348-A861-9799E930C4F2}"/>
              </a:ext>
            </a:extLst>
          </p:cNvPr>
          <p:cNvSpPr txBox="1">
            <a:spLocks/>
          </p:cNvSpPr>
          <p:nvPr/>
        </p:nvSpPr>
        <p:spPr>
          <a:xfrm>
            <a:off x="5067300" y="4588317"/>
            <a:ext cx="2057400" cy="122464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 err="1"/>
              <a:t>Orest</a:t>
            </a:r>
            <a:r>
              <a:rPr lang="en-US" sz="1800" b="1" dirty="0"/>
              <a:t> </a:t>
            </a:r>
            <a:r>
              <a:rPr lang="en-US" sz="1800" b="1" dirty="0" err="1"/>
              <a:t>Ukrainsky</a:t>
            </a:r>
            <a:r>
              <a:rPr lang="en-US" sz="1800" b="1" dirty="0"/>
              <a:t> </a:t>
            </a:r>
            <a:r>
              <a:rPr lang="en-US" sz="1600" dirty="0"/>
              <a:t>Director of Innovation at ASRC Mission Software Solutions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7613B1B-6125-884C-996D-BDBE1A8322C1}"/>
              </a:ext>
            </a:extLst>
          </p:cNvPr>
          <p:cNvSpPr txBox="1">
            <a:spLocks/>
          </p:cNvSpPr>
          <p:nvPr/>
        </p:nvSpPr>
        <p:spPr>
          <a:xfrm>
            <a:off x="7437438" y="4490339"/>
            <a:ext cx="2057400" cy="145324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/>
              <a:t>Steve </a:t>
            </a:r>
            <a:r>
              <a:rPr lang="en-US" sz="1800" b="1" dirty="0" err="1"/>
              <a:t>Kacenjar</a:t>
            </a:r>
            <a:r>
              <a:rPr lang="en-US" sz="1800" b="1" dirty="0"/>
              <a:t> (PhD.)</a:t>
            </a:r>
          </a:p>
          <a:p>
            <a:pPr marL="0" indent="0" algn="ctr">
              <a:buNone/>
            </a:pPr>
            <a:r>
              <a:rPr lang="en-US" sz="1600" dirty="0"/>
              <a:t>Chief Scientist at Lockheed Martin, and CTO at </a:t>
            </a:r>
            <a:r>
              <a:rPr lang="en-US" sz="1600" dirty="0" err="1"/>
              <a:t>BioTSI</a:t>
            </a:r>
            <a:endParaRPr lang="en-US" sz="1600" dirty="0"/>
          </a:p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00B4F85B-FB6D-664B-A263-E65D1C9233C2}"/>
              </a:ext>
            </a:extLst>
          </p:cNvPr>
          <p:cNvSpPr txBox="1">
            <a:spLocks/>
          </p:cNvSpPr>
          <p:nvPr/>
        </p:nvSpPr>
        <p:spPr>
          <a:xfrm>
            <a:off x="9805988" y="4474018"/>
            <a:ext cx="2057400" cy="145324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/>
              <a:t>Steve Specht</a:t>
            </a:r>
          </a:p>
          <a:p>
            <a:pPr marL="0" indent="0" algn="ctr">
              <a:buNone/>
            </a:pPr>
            <a:r>
              <a:rPr lang="en-US" sz="1600" dirty="0"/>
              <a:t>Chief Engineer, Army Technologies for ASRC’s MSS Division</a:t>
            </a:r>
          </a:p>
        </p:txBody>
      </p:sp>
    </p:spTree>
    <p:extLst>
      <p:ext uri="{BB962C8B-B14F-4D97-AF65-F5344CB8AC3E}">
        <p14:creationId xmlns:p14="http://schemas.microsoft.com/office/powerpoint/2010/main" val="1745283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34B3CD4-1011-BF42-8B81-704AC11B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005" y="491217"/>
            <a:ext cx="11063990" cy="129834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Track #2: Arctic Risks, Challenges, and Innovative Solutions -  </a:t>
            </a:r>
            <a:r>
              <a:rPr lang="en-US" sz="3600" i="1" dirty="0"/>
              <a:t>Sustainable Approaches to Arctic Challenges</a:t>
            </a:r>
            <a:br>
              <a:rPr lang="en-US" sz="3600" i="1" dirty="0"/>
            </a:br>
            <a:r>
              <a:rPr lang="en-US" sz="2700" i="1" dirty="0"/>
              <a:t>Presented by…</a:t>
            </a:r>
            <a:endParaRPr lang="en-US" i="1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5D088AA-E820-DA4E-B354-9692109184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1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6B3FD1D-2195-EB4C-A621-D105579E867F}"/>
              </a:ext>
            </a:extLst>
          </p:cNvPr>
          <p:cNvSpPr txBox="1">
            <a:spLocks/>
          </p:cNvSpPr>
          <p:nvPr/>
        </p:nvSpPr>
        <p:spPr>
          <a:xfrm>
            <a:off x="9323883" y="0"/>
            <a:ext cx="2868118" cy="3102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0930-1000 AKDT/1330-1400 EDT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2B55ED1-9379-B149-95BE-D49DE267D224}"/>
              </a:ext>
            </a:extLst>
          </p:cNvPr>
          <p:cNvSpPr txBox="1">
            <a:spLocks/>
          </p:cNvSpPr>
          <p:nvPr/>
        </p:nvSpPr>
        <p:spPr>
          <a:xfrm>
            <a:off x="5874895" y="3024137"/>
            <a:ext cx="5753100" cy="208363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Mr. </a:t>
            </a:r>
            <a:r>
              <a:rPr lang="en-US" b="1" dirty="0" err="1"/>
              <a:t>Odilon</a:t>
            </a:r>
            <a:r>
              <a:rPr lang="en-US" b="1" dirty="0"/>
              <a:t> Lemieux</a:t>
            </a:r>
            <a:br>
              <a:rPr lang="en-US" b="1" dirty="0"/>
            </a:br>
            <a:r>
              <a:rPr lang="en-US" b="1" dirty="0"/>
              <a:t> </a:t>
            </a:r>
            <a:r>
              <a:rPr lang="en-US" dirty="0"/>
              <a:t>President at </a:t>
            </a:r>
            <a:r>
              <a:rPr lang="en-US" dirty="0" err="1"/>
              <a:t>Borrum</a:t>
            </a:r>
            <a:r>
              <a:rPr lang="en-US" dirty="0"/>
              <a:t> Energy Solutions (BES) Inc. </a:t>
            </a:r>
          </a:p>
        </p:txBody>
      </p:sp>
      <p:pic>
        <p:nvPicPr>
          <p:cNvPr id="3" name="Picture 2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3A2EA55C-A644-7045-A891-1CB195344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253" y="1916647"/>
            <a:ext cx="4118810" cy="4118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47023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54B49-F8E2-7A46-BBA3-83269E6E7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68537"/>
            <a:ext cx="10515600" cy="1133475"/>
          </a:xfrm>
        </p:spPr>
        <p:txBody>
          <a:bodyPr/>
          <a:lstStyle/>
          <a:p>
            <a:pPr algn="ctr"/>
            <a:r>
              <a:rPr lang="en-US" dirty="0"/>
              <a:t>Break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FB139-05C1-C747-BF41-EFF7491C1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53735" y="3455989"/>
            <a:ext cx="4684530" cy="1500187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1000-1010 AKDT/1400-1410 EDT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A4AFB3C-8C50-D145-A172-D00636D191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1</a:t>
            </a:r>
          </a:p>
        </p:txBody>
      </p:sp>
    </p:spTree>
    <p:extLst>
      <p:ext uri="{BB962C8B-B14F-4D97-AF65-F5344CB8AC3E}">
        <p14:creationId xmlns:p14="http://schemas.microsoft.com/office/powerpoint/2010/main" val="4082648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34B3CD4-1011-BF42-8B81-704AC11B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50" y="361949"/>
            <a:ext cx="11063990" cy="89613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Track #3 – Domain: </a:t>
            </a:r>
            <a:r>
              <a:rPr lang="en-US" sz="3200" i="1" dirty="0"/>
              <a:t>Emerging Communications Technologies</a:t>
            </a:r>
            <a:br>
              <a:rPr lang="en-US" i="1" dirty="0"/>
            </a:br>
            <a:r>
              <a:rPr lang="en-US" sz="2700" i="1" dirty="0"/>
              <a:t>Presented by…</a:t>
            </a:r>
            <a:endParaRPr lang="en-US" i="1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5D088AA-E820-DA4E-B354-9692109184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1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6B3FD1D-2195-EB4C-A621-D105579E867F}"/>
              </a:ext>
            </a:extLst>
          </p:cNvPr>
          <p:cNvSpPr txBox="1">
            <a:spLocks/>
          </p:cNvSpPr>
          <p:nvPr/>
        </p:nvSpPr>
        <p:spPr>
          <a:xfrm>
            <a:off x="9323883" y="0"/>
            <a:ext cx="2868118" cy="3102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1010-1040 AKDT/1410-1440 EDT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2B55ED1-9379-B149-95BE-D49DE267D224}"/>
              </a:ext>
            </a:extLst>
          </p:cNvPr>
          <p:cNvSpPr txBox="1">
            <a:spLocks/>
          </p:cNvSpPr>
          <p:nvPr/>
        </p:nvSpPr>
        <p:spPr>
          <a:xfrm>
            <a:off x="6095845" y="2635943"/>
            <a:ext cx="5753100" cy="208363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Mr. Charlie Lever</a:t>
            </a:r>
          </a:p>
          <a:p>
            <a:pPr marL="0" indent="0" algn="ctr">
              <a:buNone/>
            </a:pPr>
            <a:r>
              <a:rPr lang="en-US" dirty="0"/>
              <a:t>Director, Government Programs at Iridium Communications Inc. </a:t>
            </a:r>
          </a:p>
        </p:txBody>
      </p:sp>
      <p:pic>
        <p:nvPicPr>
          <p:cNvPr id="6" name="Content Placeholder 5" descr="A person in a suit&#10;&#10;Description automatically generated with medium confidence">
            <a:extLst>
              <a:ext uri="{FF2B5EF4-FFF2-40B4-BE49-F238E27FC236}">
                <a16:creationId xmlns:a16="http://schemas.microsoft.com/office/drawing/2014/main" id="{0AC092FD-15C9-894D-84F0-C2CCAD24A52C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592" y="1334609"/>
            <a:ext cx="3556000" cy="4686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0727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34B3CD4-1011-BF42-8B81-704AC11B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644" y="496314"/>
            <a:ext cx="11900711" cy="89613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Keynote Presentation: </a:t>
            </a:r>
            <a:r>
              <a:rPr lang="en-US" sz="3200" i="1" dirty="0"/>
              <a:t>Building Responsible Partnerships with Rural Alaska</a:t>
            </a:r>
            <a:br>
              <a:rPr lang="en-US" i="1" dirty="0"/>
            </a:br>
            <a:r>
              <a:rPr lang="en-US" sz="2700" i="1" dirty="0"/>
              <a:t>Moderated and Presented by…</a:t>
            </a:r>
            <a:endParaRPr lang="en-US" i="1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5D088AA-E820-DA4E-B354-9692109184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1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6B3FD1D-2195-EB4C-A621-D105579E867F}"/>
              </a:ext>
            </a:extLst>
          </p:cNvPr>
          <p:cNvSpPr txBox="1">
            <a:spLocks/>
          </p:cNvSpPr>
          <p:nvPr/>
        </p:nvSpPr>
        <p:spPr>
          <a:xfrm>
            <a:off x="9323883" y="0"/>
            <a:ext cx="2868118" cy="3102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1045-1145 AKDT/1445-1545 EDT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2B55ED1-9379-B149-95BE-D49DE267D224}"/>
              </a:ext>
            </a:extLst>
          </p:cNvPr>
          <p:cNvSpPr txBox="1">
            <a:spLocks/>
          </p:cNvSpPr>
          <p:nvPr/>
        </p:nvSpPr>
        <p:spPr>
          <a:xfrm>
            <a:off x="312821" y="4406567"/>
            <a:ext cx="4186989" cy="189296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/>
              <a:t>Moderator: Mr. </a:t>
            </a:r>
            <a:r>
              <a:rPr lang="en-US" sz="1800" b="1" dirty="0" err="1"/>
              <a:t>Kaare</a:t>
            </a:r>
            <a:r>
              <a:rPr lang="en-US" sz="1800" b="1" dirty="0"/>
              <a:t> </a:t>
            </a:r>
            <a:r>
              <a:rPr lang="en-US" sz="1800" b="1" dirty="0" err="1"/>
              <a:t>Sikuaq</a:t>
            </a:r>
            <a:r>
              <a:rPr lang="en-US" sz="1800" b="1" dirty="0"/>
              <a:t> Erickson</a:t>
            </a:r>
            <a:r>
              <a:rPr lang="en-US" sz="1800" dirty="0"/>
              <a:t> </a:t>
            </a:r>
            <a:endParaRPr lang="en-US" sz="1800" b="1" dirty="0"/>
          </a:p>
          <a:p>
            <a:pPr marL="0" indent="0" algn="ctr">
              <a:buNone/>
            </a:pPr>
            <a:r>
              <a:rPr lang="en-US" sz="1800" dirty="0"/>
              <a:t>Outreach &amp; Engagement Manager for Ukpeaġvik Inupiat Corporation (UIC) in Utqiaġvik, Alaska, and a member of the Board of Directors for the Arctic Research Consortium of the United States</a:t>
            </a:r>
          </a:p>
        </p:txBody>
      </p:sp>
      <p:pic>
        <p:nvPicPr>
          <p:cNvPr id="5" name="Content Placeholder 4" descr="A picture containing wall, person, person, indoor&#10;&#10;Description automatically generated">
            <a:extLst>
              <a:ext uri="{FF2B5EF4-FFF2-40B4-BE49-F238E27FC236}">
                <a16:creationId xmlns:a16="http://schemas.microsoft.com/office/drawing/2014/main" id="{706593BD-B2C5-AD4C-806C-4C6F98872FAF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433" y="1392448"/>
            <a:ext cx="2371766" cy="3014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A person wearing glasses&#10;&#10;Description automatically generated with low confidence">
            <a:extLst>
              <a:ext uri="{FF2B5EF4-FFF2-40B4-BE49-F238E27FC236}">
                <a16:creationId xmlns:a16="http://schemas.microsoft.com/office/drawing/2014/main" id="{ED3BD1A3-4F2A-9446-B3F7-617A52851C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422" y="1392448"/>
            <a:ext cx="1885365" cy="2828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37E719B-46BF-ED41-A7DF-99ACEA252799}"/>
              </a:ext>
            </a:extLst>
          </p:cNvPr>
          <p:cNvSpPr txBox="1">
            <a:spLocks/>
          </p:cNvSpPr>
          <p:nvPr/>
        </p:nvSpPr>
        <p:spPr>
          <a:xfrm>
            <a:off x="4910324" y="4561473"/>
            <a:ext cx="2879560" cy="158315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 err="1"/>
              <a:t>Nagruk</a:t>
            </a:r>
            <a:r>
              <a:rPr lang="en-US" sz="1800" b="1" dirty="0"/>
              <a:t> </a:t>
            </a:r>
            <a:r>
              <a:rPr lang="en-US" sz="1800" b="1" dirty="0" err="1"/>
              <a:t>Harcharek</a:t>
            </a:r>
            <a:endParaRPr lang="en-US" sz="1800" b="1" dirty="0"/>
          </a:p>
          <a:p>
            <a:pPr marL="0" indent="0" algn="ctr">
              <a:buNone/>
            </a:pPr>
            <a:r>
              <a:rPr lang="en-US" sz="1800" dirty="0"/>
              <a:t>Ukpeaġvik </a:t>
            </a:r>
            <a:r>
              <a:rPr lang="en-US" sz="1800" dirty="0" err="1"/>
              <a:t>Iñupiat</a:t>
            </a:r>
            <a:r>
              <a:rPr lang="en-US" sz="1800" dirty="0"/>
              <a:t> Corporation (UIC), Director of Operations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F17D793-758F-7945-8BC2-1EC4F356AFF2}"/>
              </a:ext>
            </a:extLst>
          </p:cNvPr>
          <p:cNvSpPr txBox="1">
            <a:spLocks/>
          </p:cNvSpPr>
          <p:nvPr/>
        </p:nvSpPr>
        <p:spPr>
          <a:xfrm>
            <a:off x="8200398" y="4561473"/>
            <a:ext cx="2879560" cy="158315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/>
              <a:t>Twyla </a:t>
            </a:r>
            <a:r>
              <a:rPr lang="en-US" sz="1800" b="1" dirty="0" err="1"/>
              <a:t>Aanauraq</a:t>
            </a:r>
            <a:r>
              <a:rPr lang="en-US" sz="1800" b="1" dirty="0"/>
              <a:t> Thurmond</a:t>
            </a:r>
          </a:p>
          <a:p>
            <a:pPr marL="0" indent="0" algn="ctr">
              <a:buNone/>
            </a:pPr>
            <a:r>
              <a:rPr lang="en-US" sz="1800" dirty="0"/>
              <a:t>Native Village of </a:t>
            </a:r>
            <a:r>
              <a:rPr lang="en-US" sz="1800" dirty="0" err="1"/>
              <a:t>Shishmaref</a:t>
            </a:r>
            <a:r>
              <a:rPr lang="en-US" sz="1800" dirty="0"/>
              <a:t>, Community Coordinator </a:t>
            </a:r>
          </a:p>
        </p:txBody>
      </p:sp>
    </p:spTree>
    <p:extLst>
      <p:ext uri="{BB962C8B-B14F-4D97-AF65-F5344CB8AC3E}">
        <p14:creationId xmlns:p14="http://schemas.microsoft.com/office/powerpoint/2010/main" val="4090329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54B49-F8E2-7A46-BBA3-83269E6E7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68537"/>
            <a:ext cx="10515600" cy="1133475"/>
          </a:xfrm>
        </p:spPr>
        <p:txBody>
          <a:bodyPr/>
          <a:lstStyle/>
          <a:p>
            <a:pPr algn="ctr"/>
            <a:r>
              <a:rPr lang="en-US" dirty="0"/>
              <a:t>Break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FB139-05C1-C747-BF41-EFF7491C1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53735" y="3455989"/>
            <a:ext cx="4684530" cy="1500187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1145-1200 AKDT/1545-1600 EDT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A4AFB3C-8C50-D145-A172-D00636D191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1</a:t>
            </a:r>
          </a:p>
        </p:txBody>
      </p:sp>
    </p:spTree>
    <p:extLst>
      <p:ext uri="{BB962C8B-B14F-4D97-AF65-F5344CB8AC3E}">
        <p14:creationId xmlns:p14="http://schemas.microsoft.com/office/powerpoint/2010/main" val="390185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94CCA-0C16-A342-881C-5F97205C2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Solutions Showcase Overview: </a:t>
            </a:r>
            <a:r>
              <a:rPr lang="en-US" sz="3200" b="0" i="1" dirty="0"/>
              <a:t>Virtual Exhibit Booths</a:t>
            </a:r>
            <a:endParaRPr lang="en-US" sz="3200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F27C4F2-BD6B-AD42-89EE-B9F6FDFFFF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050925"/>
            <a:ext cx="10515600" cy="5019675"/>
          </a:xfrm>
        </p:spPr>
        <p:txBody>
          <a:bodyPr>
            <a:normAutofit/>
          </a:bodyPr>
          <a:lstStyle/>
          <a:p>
            <a:pPr algn="ctr"/>
            <a:r>
              <a:rPr lang="en-US" sz="2000" dirty="0"/>
              <a:t>The Solutions Showcase will take place from 1210-1330 AKST/1610-1730 EST within the “Susitna Hall” via this Zoom link: https://</a:t>
            </a:r>
            <a:r>
              <a:rPr lang="en-US" sz="2000" dirty="0" err="1"/>
              <a:t>alaska.zoom.us</a:t>
            </a:r>
            <a:r>
              <a:rPr lang="en-US" sz="2000" dirty="0"/>
              <a:t>/j/86812738030   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5B31D5F-CA08-C743-A37B-AED723C45218}"/>
              </a:ext>
            </a:extLst>
          </p:cNvPr>
          <p:cNvSpPr txBox="1">
            <a:spLocks/>
          </p:cNvSpPr>
          <p:nvPr/>
        </p:nvSpPr>
        <p:spPr>
          <a:xfrm>
            <a:off x="9323883" y="0"/>
            <a:ext cx="2868118" cy="3102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1200-1210 AKDT/1600-1610 EDT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4CCC83D-EE80-4B4F-9E93-FF035C0DD1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1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41B551FB-F4D8-7348-8E4B-A39C9A4D1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5306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2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F3A1FC4C-FC8F-4543-A5A3-2FC755C0C7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809150"/>
              </p:ext>
            </p:extLst>
          </p:nvPr>
        </p:nvGraphicFramePr>
        <p:xfrm>
          <a:off x="1116984" y="2121217"/>
          <a:ext cx="1948195" cy="1588108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2130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Booth 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888075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Arctic Vessel Monitoring, Geofencing &amp; Alert Awareness Project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8324351-5EFC-BF46-B23B-230A780A52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7208"/>
              </p:ext>
            </p:extLst>
          </p:nvPr>
        </p:nvGraphicFramePr>
        <p:xfrm>
          <a:off x="3778372" y="2121216"/>
          <a:ext cx="1948195" cy="1654216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8741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Booth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1000692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Remote Unmanned Aircraft System (UAS) Project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3" name="Table 11">
            <a:extLst>
              <a:ext uri="{FF2B5EF4-FFF2-40B4-BE49-F238E27FC236}">
                <a16:creationId xmlns:a16="http://schemas.microsoft.com/office/drawing/2014/main" id="{11B0F083-34DE-4A4B-96FE-D5F7450371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594909"/>
              </p:ext>
            </p:extLst>
          </p:nvPr>
        </p:nvGraphicFramePr>
        <p:xfrm>
          <a:off x="9126820" y="4156616"/>
          <a:ext cx="1948195" cy="1588108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8741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Booth 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1000693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Borrum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Energy Solutions Inc.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4" name="Table 11">
            <a:extLst>
              <a:ext uri="{FF2B5EF4-FFF2-40B4-BE49-F238E27FC236}">
                <a16:creationId xmlns:a16="http://schemas.microsoft.com/office/drawing/2014/main" id="{DE9C1719-51FE-0D45-A249-F6B64BD75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927422"/>
              </p:ext>
            </p:extLst>
          </p:nvPr>
        </p:nvGraphicFramePr>
        <p:xfrm>
          <a:off x="1116983" y="4149870"/>
          <a:ext cx="1948195" cy="1594854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8991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Booth 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1004943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Marine Induced Polarization Project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5" name="Table 11">
            <a:extLst>
              <a:ext uri="{FF2B5EF4-FFF2-40B4-BE49-F238E27FC236}">
                <a16:creationId xmlns:a16="http://schemas.microsoft.com/office/drawing/2014/main" id="{5CF9550B-A0D3-F247-84E1-207A13CE91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315325"/>
              </p:ext>
            </p:extLst>
          </p:nvPr>
        </p:nvGraphicFramePr>
        <p:xfrm>
          <a:off x="6465433" y="2146761"/>
          <a:ext cx="1948195" cy="1562564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7796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Booth 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984597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Arctic Maritime Spills Modeling Project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6" name="Table 11">
            <a:extLst>
              <a:ext uri="{FF2B5EF4-FFF2-40B4-BE49-F238E27FC236}">
                <a16:creationId xmlns:a16="http://schemas.microsoft.com/office/drawing/2014/main" id="{BA7D9734-0473-C949-94F5-7532E791B9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599072"/>
              </p:ext>
            </p:extLst>
          </p:nvPr>
        </p:nvGraphicFramePr>
        <p:xfrm>
          <a:off x="9126821" y="2146761"/>
          <a:ext cx="1948195" cy="1562563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7796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Booth 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984596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Ice Conditions Index for the Arctic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7" name="Table 11">
            <a:extLst>
              <a:ext uri="{FF2B5EF4-FFF2-40B4-BE49-F238E27FC236}">
                <a16:creationId xmlns:a16="http://schemas.microsoft.com/office/drawing/2014/main" id="{32EC5B7F-2B94-124F-BDF7-9294F890F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123059"/>
              </p:ext>
            </p:extLst>
          </p:nvPr>
        </p:nvGraphicFramePr>
        <p:xfrm>
          <a:off x="3778372" y="4156616"/>
          <a:ext cx="1948195" cy="1588108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2130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Booth 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888075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Long Range Autonomous Underwater Vehicle (LRAUV) Project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8" name="Table 11">
            <a:extLst>
              <a:ext uri="{FF2B5EF4-FFF2-40B4-BE49-F238E27FC236}">
                <a16:creationId xmlns:a16="http://schemas.microsoft.com/office/drawing/2014/main" id="{1EF59F3B-0C7D-BD46-B0C3-20858F364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104050"/>
              </p:ext>
            </p:extLst>
          </p:nvPr>
        </p:nvGraphicFramePr>
        <p:xfrm>
          <a:off x="6465432" y="4149870"/>
          <a:ext cx="1948195" cy="1594854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9870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Booth 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996149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FarSounder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7278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94CCA-0C16-A342-881C-5F97205C2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7993"/>
            <a:ext cx="10515600" cy="9906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Welcome to the </a:t>
            </a:r>
            <a:br>
              <a:rPr lang="en-US" sz="3600" dirty="0"/>
            </a:br>
            <a:r>
              <a:rPr lang="en-US" sz="4400" dirty="0"/>
              <a:t>Arctic C-ICE Solutions Showcase</a:t>
            </a:r>
            <a:endParaRPr lang="en-US" sz="3600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F27C4F2-BD6B-AD42-89EE-B9F6FDFFFF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594754"/>
            <a:ext cx="10515600" cy="4475846"/>
          </a:xfrm>
        </p:spPr>
        <p:txBody>
          <a:bodyPr>
            <a:normAutofit/>
          </a:bodyPr>
          <a:lstStyle/>
          <a:p>
            <a:pPr algn="ctr"/>
            <a:endParaRPr lang="en-US" sz="20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5B31D5F-CA08-C743-A37B-AED723C45218}"/>
              </a:ext>
            </a:extLst>
          </p:cNvPr>
          <p:cNvSpPr txBox="1">
            <a:spLocks/>
          </p:cNvSpPr>
          <p:nvPr/>
        </p:nvSpPr>
        <p:spPr>
          <a:xfrm>
            <a:off x="9323883" y="0"/>
            <a:ext cx="2868118" cy="3102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1210-1330 AKDT/1610-1730 EDT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4CCC83D-EE80-4B4F-9E93-FF035C0DD1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1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41B551FB-F4D8-7348-8E4B-A39C9A4D1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5306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2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F3A1FC4C-FC8F-4543-A5A3-2FC755C0C70F}"/>
              </a:ext>
            </a:extLst>
          </p:cNvPr>
          <p:cNvGraphicFramePr>
            <a:graphicFrameLocks noGrp="1"/>
          </p:cNvGraphicFramePr>
          <p:nvPr/>
        </p:nvGraphicFramePr>
        <p:xfrm>
          <a:off x="1116984" y="2121217"/>
          <a:ext cx="1948195" cy="1588108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2130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Booth 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888075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Arctic Vessel Monitoring, Geofencing &amp; Alert Awareness Project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8324351-5EFC-BF46-B23B-230A780A52DA}"/>
              </a:ext>
            </a:extLst>
          </p:cNvPr>
          <p:cNvGraphicFramePr>
            <a:graphicFrameLocks noGrp="1"/>
          </p:cNvGraphicFramePr>
          <p:nvPr/>
        </p:nvGraphicFramePr>
        <p:xfrm>
          <a:off x="3778372" y="2121216"/>
          <a:ext cx="1948195" cy="1654216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8741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Booth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1000692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Remote Unmanned Aircraft System (UAS) Project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3" name="Table 11">
            <a:extLst>
              <a:ext uri="{FF2B5EF4-FFF2-40B4-BE49-F238E27FC236}">
                <a16:creationId xmlns:a16="http://schemas.microsoft.com/office/drawing/2014/main" id="{11B0F083-34DE-4A4B-96FE-D5F7450371A8}"/>
              </a:ext>
            </a:extLst>
          </p:cNvPr>
          <p:cNvGraphicFramePr>
            <a:graphicFrameLocks noGrp="1"/>
          </p:cNvGraphicFramePr>
          <p:nvPr/>
        </p:nvGraphicFramePr>
        <p:xfrm>
          <a:off x="9126820" y="4156616"/>
          <a:ext cx="1948195" cy="1588108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8741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Booth 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1000693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Borrum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Energy Solutions Inc.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4" name="Table 11">
            <a:extLst>
              <a:ext uri="{FF2B5EF4-FFF2-40B4-BE49-F238E27FC236}">
                <a16:creationId xmlns:a16="http://schemas.microsoft.com/office/drawing/2014/main" id="{DE9C1719-51FE-0D45-A249-F6B64BD75DFC}"/>
              </a:ext>
            </a:extLst>
          </p:cNvPr>
          <p:cNvGraphicFramePr>
            <a:graphicFrameLocks noGrp="1"/>
          </p:cNvGraphicFramePr>
          <p:nvPr/>
        </p:nvGraphicFramePr>
        <p:xfrm>
          <a:off x="1116983" y="4149870"/>
          <a:ext cx="1948195" cy="1594854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8991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Booth 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1004943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Marine Induced Polarization Project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5" name="Table 11">
            <a:extLst>
              <a:ext uri="{FF2B5EF4-FFF2-40B4-BE49-F238E27FC236}">
                <a16:creationId xmlns:a16="http://schemas.microsoft.com/office/drawing/2014/main" id="{5CF9550B-A0D3-F247-84E1-207A13CE9150}"/>
              </a:ext>
            </a:extLst>
          </p:cNvPr>
          <p:cNvGraphicFramePr>
            <a:graphicFrameLocks noGrp="1"/>
          </p:cNvGraphicFramePr>
          <p:nvPr/>
        </p:nvGraphicFramePr>
        <p:xfrm>
          <a:off x="6465433" y="2146761"/>
          <a:ext cx="1948195" cy="1562564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7796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Booth 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984597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Arctic Maritime Spills Modeling Project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6" name="Table 11">
            <a:extLst>
              <a:ext uri="{FF2B5EF4-FFF2-40B4-BE49-F238E27FC236}">
                <a16:creationId xmlns:a16="http://schemas.microsoft.com/office/drawing/2014/main" id="{BA7D9734-0473-C949-94F5-7532E791B9CA}"/>
              </a:ext>
            </a:extLst>
          </p:cNvPr>
          <p:cNvGraphicFramePr>
            <a:graphicFrameLocks noGrp="1"/>
          </p:cNvGraphicFramePr>
          <p:nvPr/>
        </p:nvGraphicFramePr>
        <p:xfrm>
          <a:off x="9126821" y="2146761"/>
          <a:ext cx="1948195" cy="1562563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7796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Booth 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984596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Ice Conditions Index for the Arctic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7" name="Table 11">
            <a:extLst>
              <a:ext uri="{FF2B5EF4-FFF2-40B4-BE49-F238E27FC236}">
                <a16:creationId xmlns:a16="http://schemas.microsoft.com/office/drawing/2014/main" id="{32EC5B7F-2B94-124F-BDF7-9294F890FD73}"/>
              </a:ext>
            </a:extLst>
          </p:cNvPr>
          <p:cNvGraphicFramePr>
            <a:graphicFrameLocks noGrp="1"/>
          </p:cNvGraphicFramePr>
          <p:nvPr/>
        </p:nvGraphicFramePr>
        <p:xfrm>
          <a:off x="3778372" y="4156616"/>
          <a:ext cx="1948195" cy="1588108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2130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Booth 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888075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ADAC’s Long Range Autonomous Underwater Vehicle (LRAUV) Project 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  <p:graphicFrame>
        <p:nvGraphicFramePr>
          <p:cNvPr id="18" name="Table 11">
            <a:extLst>
              <a:ext uri="{FF2B5EF4-FFF2-40B4-BE49-F238E27FC236}">
                <a16:creationId xmlns:a16="http://schemas.microsoft.com/office/drawing/2014/main" id="{1EF59F3B-0C7D-BD46-B0C3-20858F3645A2}"/>
              </a:ext>
            </a:extLst>
          </p:cNvPr>
          <p:cNvGraphicFramePr>
            <a:graphicFrameLocks noGrp="1"/>
          </p:cNvGraphicFramePr>
          <p:nvPr/>
        </p:nvGraphicFramePr>
        <p:xfrm>
          <a:off x="6465432" y="4149870"/>
          <a:ext cx="1948195" cy="1594854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1948195">
                  <a:extLst>
                    <a:ext uri="{9D8B030D-6E8A-4147-A177-3AD203B41FA5}">
                      <a16:colId xmlns:a16="http://schemas.microsoft.com/office/drawing/2014/main" val="1126901076"/>
                    </a:ext>
                  </a:extLst>
                </a:gridCol>
              </a:tblGrid>
              <a:tr h="59870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Booth 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9428437"/>
                  </a:ext>
                </a:extLst>
              </a:tr>
              <a:tr h="996149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FarSounder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8133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350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AC20F7-499C-FA4C-99A3-38A0D0DD22D8}"/>
              </a:ext>
            </a:extLst>
          </p:cNvPr>
          <p:cNvSpPr/>
          <p:nvPr/>
        </p:nvSpPr>
        <p:spPr>
          <a:xfrm>
            <a:off x="4243922" y="1267096"/>
            <a:ext cx="370415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892131134"/>
      </p:ext>
    </p:extLst>
  </p:cSld>
  <p:clrMapOvr>
    <a:masterClrMapping/>
  </p:clrMapOvr>
</p:sld>
</file>

<file path=ppt/theme/theme1.xml><?xml version="1.0" encoding="utf-8"?>
<a:theme xmlns:a="http://schemas.openxmlformats.org/drawingml/2006/main" name="ADAC_PowerPoint_Theme_v1.0_Dark">
  <a:themeElements>
    <a:clrScheme name="Custom 13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3EBBF0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AC_PowerPoint_Theme_v1.0_Dark" id="{BFB68698-0A4C-49BC-B60D-8C5B3920E5AD}" vid="{33F097C8-93C5-4FEA-BCF0-8840BA58E55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4508</TotalTime>
  <Words>715</Words>
  <Application>Microsoft Macintosh PowerPoint</Application>
  <PresentationFormat>Widescreen</PresentationFormat>
  <Paragraphs>108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Franklin Gothic Book</vt:lpstr>
      <vt:lpstr>Helvetica</vt:lpstr>
      <vt:lpstr>ADAC_PowerPoint_Theme_v1.0_Dark</vt:lpstr>
      <vt:lpstr>On behalf of the Arctic Domain Awareness Center (ADAC) and the University of Alaska…</vt:lpstr>
      <vt:lpstr>Technical Overview of the Expo</vt:lpstr>
      <vt:lpstr>An Introduction to ADAC and the Context of this Expo Presented by…</vt:lpstr>
      <vt:lpstr>Introductory Keynote Presentation: Arctic Innovation &amp; Technology Presented by…</vt:lpstr>
      <vt:lpstr>Break</vt:lpstr>
      <vt:lpstr>Track #1: Exploration – Emerging Solutions to the Arctic Communication Challenge Presented by…</vt:lpstr>
      <vt:lpstr>Track #2: Arctic Risks, Challenges, and Innovative Solutions -  Sustainable Approaches to Arctic Challenges Presented by…</vt:lpstr>
      <vt:lpstr>Break</vt:lpstr>
      <vt:lpstr>Track #3 – Domain: Emerging Communications Technologies Presented by…</vt:lpstr>
      <vt:lpstr>Keynote Presentation: Building Responsible Partnerships with Rural Alaska Moderated and Presented by…</vt:lpstr>
      <vt:lpstr>Break</vt:lpstr>
      <vt:lpstr>Solutions Showcase Overview: Virtual Exhibit Booths</vt:lpstr>
      <vt:lpstr>Welcome to the  Arctic C-ICE Solutions Showcase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MATTHEWS Elizabeth</dc:creator>
  <cp:lastModifiedBy>MATTHEWS Elizabeth</cp:lastModifiedBy>
  <cp:revision>47</cp:revision>
  <dcterms:created xsi:type="dcterms:W3CDTF">2021-03-12T21:49:07Z</dcterms:created>
  <dcterms:modified xsi:type="dcterms:W3CDTF">2021-03-16T01:09:27Z</dcterms:modified>
</cp:coreProperties>
</file>